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 id="2147483720" r:id="rId2"/>
  </p:sldMasterIdLst>
  <p:sldIdLst>
    <p:sldId id="262" r:id="rId3"/>
    <p:sldId id="256" r:id="rId4"/>
    <p:sldId id="257" r:id="rId5"/>
    <p:sldId id="258" r:id="rId6"/>
    <p:sldId id="259" r:id="rId7"/>
    <p:sldId id="273" r:id="rId8"/>
    <p:sldId id="274" r:id="rId9"/>
    <p:sldId id="275" r:id="rId10"/>
    <p:sldId id="278" r:id="rId11"/>
    <p:sldId id="279" r:id="rId12"/>
    <p:sldId id="280" r:id="rId13"/>
    <p:sldId id="281" r:id="rId14"/>
    <p:sldId id="286" r:id="rId15"/>
    <p:sldId id="260" r:id="rId16"/>
    <p:sldId id="282" r:id="rId17"/>
    <p:sldId id="276" r:id="rId18"/>
    <p:sldId id="277" r:id="rId19"/>
    <p:sldId id="261" r:id="rId20"/>
    <p:sldId id="263" r:id="rId21"/>
    <p:sldId id="264" r:id="rId22"/>
    <p:sldId id="265" r:id="rId23"/>
    <p:sldId id="266" r:id="rId24"/>
    <p:sldId id="267" r:id="rId25"/>
    <p:sldId id="268" r:id="rId26"/>
    <p:sldId id="269" r:id="rId27"/>
    <p:sldId id="283" r:id="rId28"/>
    <p:sldId id="285" r:id="rId29"/>
    <p:sldId id="272" r:id="rId30"/>
    <p:sldId id="270" r:id="rId31"/>
    <p:sldId id="271"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1206" y="21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 /><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slide" Target="slides/slide24.xml" /><Relationship Id="rId3" Type="http://schemas.openxmlformats.org/officeDocument/2006/relationships/slide" Target="slides/slide1.xml" /><Relationship Id="rId21" Type="http://schemas.openxmlformats.org/officeDocument/2006/relationships/slide" Target="slides/slide19.xml" /><Relationship Id="rId34" Type="http://schemas.openxmlformats.org/officeDocument/2006/relationships/viewProps" Target="viewProps.xml"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slide" Target="slides/slide23.xml" /><Relationship Id="rId33" Type="http://schemas.openxmlformats.org/officeDocument/2006/relationships/presProps" Target="presProps.xml" /><Relationship Id="rId2" Type="http://schemas.openxmlformats.org/officeDocument/2006/relationships/slideMaster" Target="slideMasters/slideMaster2.xml" /><Relationship Id="rId16" Type="http://schemas.openxmlformats.org/officeDocument/2006/relationships/slide" Target="slides/slide14.xml" /><Relationship Id="rId20" Type="http://schemas.openxmlformats.org/officeDocument/2006/relationships/slide" Target="slides/slide18.xml" /><Relationship Id="rId29" Type="http://schemas.openxmlformats.org/officeDocument/2006/relationships/slide" Target="slides/slide27.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slide" Target="slides/slide22.xml" /><Relationship Id="rId32" Type="http://schemas.openxmlformats.org/officeDocument/2006/relationships/slide" Target="slides/slide30.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slide" Target="slides/slide26.xml" /><Relationship Id="rId36" Type="http://schemas.openxmlformats.org/officeDocument/2006/relationships/tableStyles" Target="tableStyles.xml" /><Relationship Id="rId10" Type="http://schemas.openxmlformats.org/officeDocument/2006/relationships/slide" Target="slides/slide8.xml" /><Relationship Id="rId19" Type="http://schemas.openxmlformats.org/officeDocument/2006/relationships/slide" Target="slides/slide17.xml" /><Relationship Id="rId31" Type="http://schemas.openxmlformats.org/officeDocument/2006/relationships/slide" Target="slides/slide29.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slide" Target="slides/slide20.xml" /><Relationship Id="rId27" Type="http://schemas.openxmlformats.org/officeDocument/2006/relationships/slide" Target="slides/slide25.xml" /><Relationship Id="rId30" Type="http://schemas.openxmlformats.org/officeDocument/2006/relationships/slide" Target="slides/slide28.xml" /><Relationship Id="rId35"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98730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53777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36209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1D8BD707-D9CF-40AE-B4C6-C98DA3205C09}" type="datetimeFigureOut">
              <a:rPr lang="en-US" smtClean="0"/>
              <a:pPr/>
              <a:t>4/14/2020</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4/14/2020</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4/14/2020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4/14/2020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942945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4/14/2020</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4/14/2020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4/14/2020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18960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09965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27466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88000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48430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08743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19297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 /><Relationship Id="rId3" Type="http://schemas.openxmlformats.org/officeDocument/2006/relationships/slideLayout" Target="../slideLayouts/slideLayout14.xml" /><Relationship Id="rId7" Type="http://schemas.openxmlformats.org/officeDocument/2006/relationships/slideLayout" Target="../slideLayouts/slideLayout18.xml" /><Relationship Id="rId12" Type="http://schemas.openxmlformats.org/officeDocument/2006/relationships/theme" Target="../theme/theme2.xml" /><Relationship Id="rId2" Type="http://schemas.openxmlformats.org/officeDocument/2006/relationships/slideLayout" Target="../slideLayouts/slideLayout13.xml" /><Relationship Id="rId1" Type="http://schemas.openxmlformats.org/officeDocument/2006/relationships/slideLayout" Target="../slideLayouts/slideLayout12.xml" /><Relationship Id="rId6" Type="http://schemas.openxmlformats.org/officeDocument/2006/relationships/slideLayout" Target="../slideLayouts/slideLayout17.xml" /><Relationship Id="rId11" Type="http://schemas.openxmlformats.org/officeDocument/2006/relationships/slideLayout" Target="../slideLayouts/slideLayout22.xml" /><Relationship Id="rId5" Type="http://schemas.openxmlformats.org/officeDocument/2006/relationships/slideLayout" Target="../slideLayouts/slideLayout16.xml" /><Relationship Id="rId10" Type="http://schemas.openxmlformats.org/officeDocument/2006/relationships/slideLayout" Target="../slideLayouts/slideLayout21.xml" /><Relationship Id="rId4" Type="http://schemas.openxmlformats.org/officeDocument/2006/relationships/slideLayout" Target="../slideLayouts/slideLayout15.xml" /><Relationship Id="rId9" Type="http://schemas.openxmlformats.org/officeDocument/2006/relationships/slideLayout" Target="../slideLayouts/slideLayout20.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78935287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1D8BD707-D9CF-40AE-B4C6-C98DA3205C09}" type="datetimeFigureOut">
              <a:rPr lang="en-US" smtClean="0"/>
              <a:pPr/>
              <a:t>4/14/2020</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12.xml" /></Relationships>
</file>

<file path=ppt/slides/_rels/slide10.xml.rels><?xml version="1.0" encoding="UTF-8" standalone="yes"?>
<Relationships xmlns="http://schemas.openxmlformats.org/package/2006/relationships"><Relationship Id="rId2" Type="http://schemas.openxmlformats.org/officeDocument/2006/relationships/image" Target="../media/image7.jp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7.jp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7.jp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7.jp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9.GIF" /><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10.GIF" /><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11.jpeg" /><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13.jp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3.jp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image" Target="../media/image4.jpg" /><Relationship Id="rId2" Type="http://schemas.openxmlformats.org/officeDocument/2006/relationships/image" Target="../media/image3.jpg" /><Relationship Id="rId1" Type="http://schemas.openxmlformats.org/officeDocument/2006/relationships/slideLayout" Target="../slideLayouts/slideLayout1.xml" /><Relationship Id="rId4" Type="http://schemas.openxmlformats.org/officeDocument/2006/relationships/image" Target="../media/image5.jpg" /></Relationships>
</file>

<file path=ppt/slides/_rels/slide20.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3.jp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3.jp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13.jp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3.jp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3.jp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21.jp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21.jp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21.jp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21.jp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21.jp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22.jp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7.jp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39999" y="5029200"/>
            <a:ext cx="4495800" cy="1524000"/>
          </a:xfrm>
          <a:ln>
            <a:noFill/>
          </a:ln>
        </p:spPr>
        <p:style>
          <a:lnRef idx="2">
            <a:schemeClr val="accent5"/>
          </a:lnRef>
          <a:fillRef idx="1">
            <a:schemeClr val="lt1"/>
          </a:fillRef>
          <a:effectRef idx="0">
            <a:schemeClr val="accent5"/>
          </a:effectRef>
          <a:fontRef idx="minor">
            <a:schemeClr val="dk1"/>
          </a:fontRef>
        </p:style>
        <p:txBody>
          <a:bodyPr>
            <a:normAutofit/>
          </a:bodyPr>
          <a:lstStyle/>
          <a:p>
            <a:r>
              <a:rPr lang="en-US" sz="1800" dirty="0">
                <a:latin typeface="Bauhaus 93" panose="04030905020B02020C02" pitchFamily="82" charset="0"/>
              </a:rPr>
              <a:t>SUBMITTED BY :</a:t>
            </a:r>
          </a:p>
          <a:p>
            <a:r>
              <a:rPr lang="en-US" sz="1800" dirty="0">
                <a:latin typeface="Bauhaus 93" panose="04030905020B02020C02" pitchFamily="82" charset="0"/>
              </a:rPr>
              <a:t> SHIRSH AGRAWAL	1NT18CS217</a:t>
            </a:r>
          </a:p>
          <a:p>
            <a:r>
              <a:rPr lang="en-US" sz="1800" dirty="0">
                <a:latin typeface="Bauhaus 93" panose="04030905020B02020C02" pitchFamily="82" charset="0"/>
              </a:rPr>
              <a:t>SAJAN POUDEL  1NT18CS202</a:t>
            </a:r>
          </a:p>
          <a:p>
            <a:r>
              <a:rPr lang="en-US" sz="1800" dirty="0">
                <a:latin typeface="Bauhaus 93" panose="04030905020B02020C02" pitchFamily="82" charset="0"/>
              </a:rPr>
              <a:t>HARI OM NARAYAN 1NT18CS050</a:t>
            </a:r>
          </a:p>
        </p:txBody>
      </p:sp>
      <p:sp>
        <p:nvSpPr>
          <p:cNvPr id="2" name="Title 1"/>
          <p:cNvSpPr>
            <a:spLocks noGrp="1"/>
          </p:cNvSpPr>
          <p:nvPr>
            <p:ph type="ctrTitle"/>
          </p:nvPr>
        </p:nvSpPr>
        <p:spPr>
          <a:xfrm>
            <a:off x="787400" y="3428999"/>
            <a:ext cx="7772400" cy="1470025"/>
          </a:xfrm>
        </p:spPr>
        <p:txBody>
          <a:bodyPr>
            <a:normAutofit/>
          </a:bodyPr>
          <a:lstStyle/>
          <a:p>
            <a:r>
              <a:rPr lang="en-US" sz="2000" dirty="0">
                <a:solidFill>
                  <a:schemeClr val="tx1">
                    <a:lumMod val="50000"/>
                    <a:lumOff val="50000"/>
                  </a:schemeClr>
                </a:solidFill>
                <a:latin typeface="Bauhaus 93" panose="04030905020B02020C02" pitchFamily="82" charset="0"/>
              </a:rPr>
              <a:t>SUBMITTED TO :</a:t>
            </a:r>
            <a:br>
              <a:rPr lang="en-US" sz="2000" dirty="0">
                <a:solidFill>
                  <a:schemeClr val="tx1">
                    <a:lumMod val="50000"/>
                    <a:lumOff val="50000"/>
                  </a:schemeClr>
                </a:solidFill>
                <a:latin typeface="Bauhaus 93" panose="04030905020B02020C02" pitchFamily="82" charset="0"/>
              </a:rPr>
            </a:br>
            <a:r>
              <a:rPr lang="en-US" sz="2000" dirty="0">
                <a:solidFill>
                  <a:schemeClr val="tx1">
                    <a:lumMod val="50000"/>
                    <a:lumOff val="50000"/>
                  </a:schemeClr>
                </a:solidFill>
                <a:latin typeface="Bauhaus 93" panose="04030905020B02020C02" pitchFamily="82" charset="0"/>
              </a:rPr>
              <a:t>DR. MOHAN BA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0"/>
            <a:ext cx="2794000" cy="2730500"/>
          </a:xfrm>
          <a:prstGeom prst="rect">
            <a:avLst/>
          </a:prstGeom>
        </p:spPr>
      </p:pic>
      <p:sp>
        <p:nvSpPr>
          <p:cNvPr id="6" name="Rectangle 5"/>
          <p:cNvSpPr/>
          <p:nvPr/>
        </p:nvSpPr>
        <p:spPr>
          <a:xfrm>
            <a:off x="2311400" y="2967334"/>
            <a:ext cx="47243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i="1" cap="none" spc="0" dirty="0">
                <a:ln w="11430"/>
                <a:solidFill>
                  <a:schemeClr val="accent1"/>
                </a:solidFill>
                <a:effectLst>
                  <a:outerShdw blurRad="50800" dist="39000" dir="5460000" algn="tl">
                    <a:srgbClr val="000000">
                      <a:alpha val="38000"/>
                    </a:srgbClr>
                  </a:outerShdw>
                </a:effectLst>
              </a:rPr>
              <a:t>JAVA PROJECT</a:t>
            </a:r>
          </a:p>
        </p:txBody>
      </p:sp>
    </p:spTree>
    <p:extLst>
      <p:ext uri="{BB962C8B-B14F-4D97-AF65-F5344CB8AC3E}">
        <p14:creationId xmlns:p14="http://schemas.microsoft.com/office/powerpoint/2010/main" val="256356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114800" y="1905000"/>
            <a:ext cx="4724400" cy="4449763"/>
          </a:xfrm>
        </p:spPr>
        <p:txBody>
          <a:bodyPr>
            <a:normAutofit fontScale="62500" lnSpcReduction="20000"/>
          </a:bodyPr>
          <a:lstStyle/>
          <a:p>
            <a:pPr marL="0" indent="0">
              <a:buNone/>
            </a:pPr>
            <a:r>
              <a:rPr lang="en-US" b="1" dirty="0">
                <a:solidFill>
                  <a:schemeClr val="bg1"/>
                </a:solidFill>
              </a:rPr>
              <a:t>Java is a general-purpose, concurrent, class-based, object-oriented computer programming </a:t>
            </a:r>
          </a:p>
          <a:p>
            <a:pPr marL="0" indent="0">
              <a:buNone/>
            </a:pPr>
            <a:r>
              <a:rPr lang="en-US" b="1" dirty="0">
                <a:solidFill>
                  <a:schemeClr val="bg1"/>
                </a:solidFill>
              </a:rPr>
              <a:t>language that is specifically designed to have as few implementation dependencies as possible. It </a:t>
            </a:r>
          </a:p>
          <a:p>
            <a:pPr marL="0" indent="0">
              <a:buNone/>
            </a:pPr>
            <a:r>
              <a:rPr lang="en-US" b="1" dirty="0">
                <a:solidFill>
                  <a:schemeClr val="bg1"/>
                </a:solidFill>
              </a:rPr>
              <a:t>is intended to let application developers "write once, run anywhere" (WORA), meaning that code </a:t>
            </a:r>
          </a:p>
          <a:p>
            <a:pPr marL="0" indent="0">
              <a:buNone/>
            </a:pPr>
            <a:r>
              <a:rPr lang="en-US" b="1" dirty="0">
                <a:solidFill>
                  <a:schemeClr val="bg1"/>
                </a:solidFill>
              </a:rPr>
              <a:t>that runs on one platform does not need to be recompiled to run on another. Java applications are </a:t>
            </a:r>
          </a:p>
          <a:p>
            <a:pPr marL="0" indent="0">
              <a:buNone/>
            </a:pPr>
            <a:r>
              <a:rPr lang="en-US" b="1" dirty="0">
                <a:solidFill>
                  <a:schemeClr val="bg1"/>
                </a:solidFill>
              </a:rPr>
              <a:t>typically compiled to byte code (class file) that can run on any Java virtual machine (JVM) </a:t>
            </a:r>
          </a:p>
          <a:p>
            <a:pPr marL="0" indent="0">
              <a:buNone/>
            </a:pPr>
            <a:r>
              <a:rPr lang="en-US" b="1" dirty="0">
                <a:solidFill>
                  <a:schemeClr val="bg1"/>
                </a:solidFill>
              </a:rPr>
              <a:t>regardless of computer architecture</a:t>
            </a:r>
          </a:p>
        </p:txBody>
      </p:sp>
      <p:sp>
        <p:nvSpPr>
          <p:cNvPr id="4" name="Rectangle 3"/>
          <p:cNvSpPr/>
          <p:nvPr/>
        </p:nvSpPr>
        <p:spPr>
          <a:xfrm>
            <a:off x="2694518" y="528181"/>
            <a:ext cx="6463052"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 LITTLE ABOUT JAVA</a:t>
            </a:r>
          </a:p>
        </p:txBody>
      </p:sp>
    </p:spTree>
    <p:extLst>
      <p:ext uri="{BB962C8B-B14F-4D97-AF65-F5344CB8AC3E}">
        <p14:creationId xmlns:p14="http://schemas.microsoft.com/office/powerpoint/2010/main" val="2947703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733800" y="990600"/>
            <a:ext cx="5334000" cy="5791200"/>
          </a:xfrm>
        </p:spPr>
        <p:txBody>
          <a:bodyPr>
            <a:normAutofit fontScale="70000" lnSpcReduction="20000"/>
          </a:bodyPr>
          <a:lstStyle/>
          <a:p>
            <a:pPr marL="0" indent="0">
              <a:buNone/>
            </a:pPr>
            <a:r>
              <a:rPr lang="en-US" b="1" dirty="0">
                <a:solidFill>
                  <a:schemeClr val="bg1"/>
                </a:solidFill>
              </a:rPr>
              <a:t>Java is, as of 2012, one of the most popular programming  languages in use, particularly for client-server web applications, with a reported 10 million users </a:t>
            </a:r>
          </a:p>
          <a:p>
            <a:pPr marL="0" indent="0">
              <a:buNone/>
            </a:pPr>
            <a:r>
              <a:rPr lang="en-US" b="1" dirty="0">
                <a:solidFill>
                  <a:schemeClr val="bg1"/>
                </a:solidFill>
              </a:rPr>
              <a:t>[1][2]. Java was originally developed by James Gosling at Sun Microsystems (which has since </a:t>
            </a:r>
          </a:p>
          <a:p>
            <a:pPr marL="0" indent="0">
              <a:buNone/>
            </a:pPr>
            <a:r>
              <a:rPr lang="en-US" b="1" dirty="0">
                <a:solidFill>
                  <a:schemeClr val="bg1"/>
                </a:solidFill>
              </a:rPr>
              <a:t>merged into Oracle Corporation) and released in 1995 as a core component of Sun Microsystems' </a:t>
            </a:r>
          </a:p>
          <a:p>
            <a:pPr marL="0" indent="0">
              <a:buNone/>
            </a:pPr>
            <a:r>
              <a:rPr lang="en-US" b="1" dirty="0">
                <a:solidFill>
                  <a:schemeClr val="bg1"/>
                </a:solidFill>
              </a:rPr>
              <a:t>Java platform. The language derives much of its syntax from C and C++, but it has fewer low</a:t>
            </a:r>
          </a:p>
          <a:p>
            <a:pPr marL="0" indent="0">
              <a:buNone/>
            </a:pPr>
            <a:r>
              <a:rPr lang="en-US" b="1" dirty="0">
                <a:solidFill>
                  <a:schemeClr val="bg1"/>
                </a:solidFill>
              </a:rPr>
              <a:t>level facilities than either of them. Java [3] can be used to write applications and applets. A Java application is similar to any other high-level language program: It can only be compiled and then run on the same machine.</a:t>
            </a:r>
          </a:p>
          <a:p>
            <a:pPr marL="0" indent="0">
              <a:buNone/>
            </a:pPr>
            <a:endParaRPr lang="en-US" dirty="0"/>
          </a:p>
        </p:txBody>
      </p:sp>
    </p:spTree>
    <p:extLst>
      <p:ext uri="{BB962C8B-B14F-4D97-AF65-F5344CB8AC3E}">
        <p14:creationId xmlns:p14="http://schemas.microsoft.com/office/powerpoint/2010/main" val="4105940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886200" y="1066800"/>
            <a:ext cx="4800600" cy="5059363"/>
          </a:xfrm>
        </p:spPr>
        <p:txBody>
          <a:bodyPr>
            <a:normAutofit fontScale="77500" lnSpcReduction="20000"/>
          </a:bodyPr>
          <a:lstStyle/>
          <a:p>
            <a:pPr marL="0" indent="0">
              <a:buNone/>
            </a:pPr>
            <a:r>
              <a:rPr lang="en-US" b="1" dirty="0">
                <a:solidFill>
                  <a:schemeClr val="bg1"/>
                </a:solidFill>
              </a:rPr>
              <a:t>An applet is compiled on one machine, stored on a server in binary, and can be sent to another </a:t>
            </a:r>
          </a:p>
          <a:p>
            <a:pPr marL="0" indent="0">
              <a:buNone/>
            </a:pPr>
            <a:r>
              <a:rPr lang="en-US" b="1" dirty="0">
                <a:solidFill>
                  <a:schemeClr val="bg1"/>
                </a:solidFill>
              </a:rPr>
              <a:t>machine over the Internet to be interpreted by a Java-aware browser. Java comes with a large </a:t>
            </a:r>
          </a:p>
          <a:p>
            <a:pPr marL="0" indent="0">
              <a:buNone/>
            </a:pPr>
            <a:r>
              <a:rPr lang="en-US" b="1" dirty="0">
                <a:solidFill>
                  <a:schemeClr val="bg1"/>
                </a:solidFill>
              </a:rPr>
              <a:t>library of ready-made classes and objects. The key difference between Java 1.0 and 1.1 was in </a:t>
            </a:r>
          </a:p>
          <a:p>
            <a:pPr marL="0" indent="0">
              <a:buNone/>
            </a:pPr>
            <a:r>
              <a:rPr lang="en-US" b="1" dirty="0">
                <a:solidFill>
                  <a:schemeClr val="bg1"/>
                </a:solidFill>
              </a:rPr>
              <a:t>this library. Similarly, Java 2.0 has a very much larger library for handling user interfaces (Swing </a:t>
            </a:r>
          </a:p>
          <a:p>
            <a:pPr marL="0" indent="0">
              <a:buNone/>
            </a:pPr>
            <a:r>
              <a:rPr lang="en-US" b="1" dirty="0">
                <a:solidFill>
                  <a:schemeClr val="bg1"/>
                </a:solidFill>
              </a:rPr>
              <a:t>by name) but only small changes to the core of the language. </a:t>
            </a:r>
          </a:p>
          <a:p>
            <a:pPr marL="0" indent="0">
              <a:buNone/>
            </a:pPr>
            <a:endParaRPr lang="en-US" dirty="0">
              <a:solidFill>
                <a:schemeClr val="bg1"/>
              </a:solidFill>
            </a:endParaRPr>
          </a:p>
        </p:txBody>
      </p:sp>
    </p:spTree>
    <p:extLst>
      <p:ext uri="{BB962C8B-B14F-4D97-AF65-F5344CB8AC3E}">
        <p14:creationId xmlns:p14="http://schemas.microsoft.com/office/powerpoint/2010/main" val="1245236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114800" y="1981200"/>
            <a:ext cx="4876800" cy="5172670"/>
          </a:xfrm>
        </p:spPr>
        <p:txBody>
          <a:bodyPr>
            <a:normAutofit fontScale="70000" lnSpcReduction="20000"/>
          </a:bodyPr>
          <a:lstStyle/>
          <a:p>
            <a:pPr marL="0" indent="0">
              <a:buNone/>
            </a:pPr>
            <a:r>
              <a:rPr lang="en-US" b="1" dirty="0">
                <a:solidFill>
                  <a:schemeClr val="bg1"/>
                </a:solidFill>
              </a:rPr>
              <a:t>In this project we have used  </a:t>
            </a:r>
            <a:r>
              <a:rPr lang="en-US" b="1" dirty="0" err="1">
                <a:solidFill>
                  <a:schemeClr val="bg1"/>
                </a:solidFill>
              </a:rPr>
              <a:t>javafx</a:t>
            </a:r>
            <a:r>
              <a:rPr lang="en-US" b="1" dirty="0">
                <a:solidFill>
                  <a:schemeClr val="bg1"/>
                </a:solidFill>
              </a:rPr>
              <a:t> with the combination of scene builder which gives a perfect platform for building an application, i.e (UEFA News)   which gives the idea about the main two competitions held in the world of football which is Europa league and the Champions league. This is like getting an overview of the matches held in the tournament in a very short moment of time.	</a:t>
            </a:r>
          </a:p>
          <a:p>
            <a:pPr marL="0" indent="0">
              <a:buNone/>
            </a:pPr>
            <a:r>
              <a:rPr lang="en-US" b="1" dirty="0">
                <a:solidFill>
                  <a:schemeClr val="bg1"/>
                </a:solidFill>
              </a:rPr>
              <a:t>So to perform this task we have used the java </a:t>
            </a:r>
            <a:r>
              <a:rPr lang="en-US" b="1" dirty="0" err="1">
                <a:solidFill>
                  <a:schemeClr val="bg1"/>
                </a:solidFill>
              </a:rPr>
              <a:t>langauge</a:t>
            </a:r>
            <a:r>
              <a:rPr lang="en-US" b="1" dirty="0">
                <a:solidFill>
                  <a:schemeClr val="bg1"/>
                </a:solidFill>
              </a:rPr>
              <a:t> with </a:t>
            </a:r>
            <a:r>
              <a:rPr lang="en-US" b="1" dirty="0" err="1">
                <a:solidFill>
                  <a:schemeClr val="bg1"/>
                </a:solidFill>
              </a:rPr>
              <a:t>javafx</a:t>
            </a:r>
            <a:r>
              <a:rPr lang="en-US" b="1" dirty="0">
                <a:solidFill>
                  <a:schemeClr val="bg1"/>
                </a:solidFill>
              </a:rPr>
              <a:t> platform and to enhance it scene builder is used with the help of </a:t>
            </a:r>
            <a:r>
              <a:rPr lang="en-US" b="1" dirty="0" err="1">
                <a:solidFill>
                  <a:schemeClr val="bg1"/>
                </a:solidFill>
              </a:rPr>
              <a:t>Intellij</a:t>
            </a:r>
            <a:r>
              <a:rPr lang="en-US" b="1" dirty="0">
                <a:solidFill>
                  <a:schemeClr val="bg1"/>
                </a:solidFill>
              </a:rPr>
              <a:t> IDE .</a:t>
            </a:r>
          </a:p>
          <a:p>
            <a:endParaRPr lang="en-US" b="1" dirty="0">
              <a:solidFill>
                <a:schemeClr val="bg1"/>
              </a:solidFill>
            </a:endParaRPr>
          </a:p>
        </p:txBody>
      </p:sp>
      <p:sp>
        <p:nvSpPr>
          <p:cNvPr id="4" name="Rectangle 3"/>
          <p:cNvSpPr/>
          <p:nvPr/>
        </p:nvSpPr>
        <p:spPr>
          <a:xfrm>
            <a:off x="2667000" y="609600"/>
            <a:ext cx="6154185"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LITERATURE SURVEY</a:t>
            </a:r>
            <a:endParaRPr 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1719240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6000" b="-1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8328" y="304800"/>
            <a:ext cx="8229600" cy="1252728"/>
          </a:xfrm>
        </p:spPr>
        <p:txBody>
          <a:bodyPr/>
          <a:lstStyle/>
          <a:p>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77953" y="1"/>
            <a:ext cx="4089846" cy="6858000"/>
          </a:xfrm>
        </p:spPr>
      </p:pic>
      <p:sp>
        <p:nvSpPr>
          <p:cNvPr id="6" name="Rectangle 5"/>
          <p:cNvSpPr/>
          <p:nvPr/>
        </p:nvSpPr>
        <p:spPr>
          <a:xfrm>
            <a:off x="381000" y="5105400"/>
            <a:ext cx="4215953"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solidFill>
                  <a:schemeClr val="accent1"/>
                </a:solidFill>
                <a:effectLst>
                  <a:outerShdw blurRad="50800" dist="39000" dir="5460000" algn="tl">
                    <a:srgbClr val="000000">
                      <a:alpha val="38000"/>
                    </a:srgbClr>
                  </a:outerShdw>
                </a:effectLst>
              </a:rPr>
              <a:t>FLOWCHART</a:t>
            </a:r>
          </a:p>
        </p:txBody>
      </p:sp>
    </p:spTree>
    <p:extLst>
      <p:ext uri="{BB962C8B-B14F-4D97-AF65-F5344CB8AC3E}">
        <p14:creationId xmlns:p14="http://schemas.microsoft.com/office/powerpoint/2010/main" val="1330031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6000" b="-1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84165" y="990600"/>
            <a:ext cx="4159835" cy="4876800"/>
          </a:xfrm>
        </p:spPr>
      </p:pic>
      <p:sp>
        <p:nvSpPr>
          <p:cNvPr id="5" name="Rectangle 4"/>
          <p:cNvSpPr/>
          <p:nvPr/>
        </p:nvSpPr>
        <p:spPr>
          <a:xfrm>
            <a:off x="1" y="4648200"/>
            <a:ext cx="4800600" cy="923330"/>
          </a:xfrm>
          <a:prstGeom prst="rect">
            <a:avLst/>
          </a:prstGeom>
          <a:noFill/>
        </p:spPr>
        <p:txBody>
          <a:bodyPr wrap="square" lIns="91440" tIns="45720" rIns="91440" bIns="45720">
            <a:spAutoFit/>
          </a:bodyPr>
          <a:lstStyle/>
          <a:p>
            <a:pPr algn="ctr"/>
            <a:r>
              <a:rPr lang="en-US" sz="5400" b="1" cap="none" spc="0" dirty="0">
                <a:ln w="10541" cmpd="sng">
                  <a:solidFill>
                    <a:srgbClr val="7D7D7D">
                      <a:tint val="100000"/>
                      <a:shade val="100000"/>
                      <a:satMod val="110000"/>
                    </a:srgbClr>
                  </a:solidFill>
                  <a:prstDash val="solid"/>
                </a:ln>
                <a:solidFill>
                  <a:schemeClr val="bg1"/>
                </a:solidFill>
                <a:effectLst/>
              </a:rPr>
              <a:t>\</a:t>
            </a:r>
          </a:p>
        </p:txBody>
      </p:sp>
      <p:sp>
        <p:nvSpPr>
          <p:cNvPr id="6" name="Rectangle 5"/>
          <p:cNvSpPr/>
          <p:nvPr/>
        </p:nvSpPr>
        <p:spPr>
          <a:xfrm>
            <a:off x="149269" y="4495800"/>
            <a:ext cx="4648200" cy="1754326"/>
          </a:xfrm>
          <a:prstGeom prst="rect">
            <a:avLst/>
          </a:prstGeom>
          <a:noFill/>
        </p:spPr>
        <p:txBody>
          <a:bodyPr wrap="square" lIns="91440" tIns="45720" rIns="91440" bIns="45720">
            <a:spAutoFit/>
          </a:bodyPr>
          <a:lstStyle/>
          <a:p>
            <a:pPr algn="ctr"/>
            <a:r>
              <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CLASS HIERARCHY</a:t>
            </a:r>
          </a:p>
        </p:txBody>
      </p:sp>
    </p:spTree>
    <p:extLst>
      <p:ext uri="{BB962C8B-B14F-4D97-AF65-F5344CB8AC3E}">
        <p14:creationId xmlns:p14="http://schemas.microsoft.com/office/powerpoint/2010/main" val="605817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6000" b="-1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endParaRPr lang="en-US"/>
          </a:p>
        </p:txBody>
      </p:sp>
      <p:pic>
        <p:nvPicPr>
          <p:cNvPr id="4" name="Content Placeholder 3" descr="main-qimg-f0de43714a7ee2e7839edb0b8685aec1"/>
          <p:cNvPicPr>
            <a:picLocks noGrp="1"/>
          </p:cNvPicPr>
          <p:nvPr>
            <p:ph idx="1"/>
          </p:nvPr>
        </p:nvPicPr>
        <p:blipFill>
          <a:blip r:embed="rId3"/>
          <a:stretch>
            <a:fillRect/>
          </a:stretch>
        </p:blipFill>
        <p:spPr>
          <a:xfrm>
            <a:off x="4876800" y="914400"/>
            <a:ext cx="4144963" cy="5135563"/>
          </a:xfrm>
          <a:prstGeom prst="rect">
            <a:avLst/>
          </a:prstGeom>
        </p:spPr>
      </p:pic>
      <p:sp>
        <p:nvSpPr>
          <p:cNvPr id="6" name="Rectangle 5"/>
          <p:cNvSpPr/>
          <p:nvPr/>
        </p:nvSpPr>
        <p:spPr>
          <a:xfrm>
            <a:off x="0" y="4481940"/>
            <a:ext cx="4876800" cy="1754326"/>
          </a:xfrm>
          <a:prstGeom prst="rect">
            <a:avLst/>
          </a:prstGeom>
          <a:noFill/>
        </p:spPr>
        <p:txBody>
          <a:bodyPr wrap="square" lIns="91440" tIns="45720" rIns="91440" bIns="45720">
            <a:spAutoFit/>
          </a:bodyPr>
          <a:lstStyle/>
          <a:p>
            <a:pPr algn="ctr"/>
            <a:r>
              <a:rPr lang="en-US" sz="5400" b="1" i="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UCL GROUPS 2020</a:t>
            </a:r>
            <a:endParaRPr 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175732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6000" b="-1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76800" y="609600"/>
            <a:ext cx="4136251" cy="574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57200" y="4495800"/>
            <a:ext cx="4008480" cy="1754326"/>
          </a:xfrm>
          <a:prstGeom prst="rect">
            <a:avLst/>
          </a:prstGeom>
          <a:noFill/>
        </p:spPr>
        <p:txBody>
          <a:bodyPr wrap="square" lIns="91440" tIns="45720" rIns="91440" bIns="45720">
            <a:spAutoFit/>
          </a:bodyPr>
          <a:lstStyle/>
          <a:p>
            <a:pPr algn="ctr"/>
            <a:r>
              <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UEL GROUPS 2020</a:t>
            </a:r>
          </a:p>
        </p:txBody>
      </p:sp>
    </p:spTree>
    <p:extLst>
      <p:ext uri="{BB962C8B-B14F-4D97-AF65-F5344CB8AC3E}">
        <p14:creationId xmlns:p14="http://schemas.microsoft.com/office/powerpoint/2010/main" val="783348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1000" r="-2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3740979" y="1676400"/>
            <a:ext cx="5105400" cy="4525963"/>
          </a:xfrm>
        </p:spPr>
        <p:txBody>
          <a:bodyPr>
            <a:normAutofit/>
          </a:bodyPr>
          <a:lstStyle/>
          <a:p>
            <a:pPr marL="0" indent="0" algn="ctr">
              <a:buNone/>
            </a:pPr>
            <a:r>
              <a:rPr lang="en-US" sz="2400" i="1" dirty="0">
                <a:solidFill>
                  <a:schemeClr val="bg1"/>
                </a:solidFill>
                <a:latin typeface="Berlin Sans FB" panose="020E0602020502020306" pitchFamily="34" charset="0"/>
              </a:rPr>
              <a:t>As mentioned the home page opens revealing 3 options for us to choose from in addition to an exit button.</a:t>
            </a:r>
          </a:p>
        </p:txBody>
      </p:sp>
      <p:sp>
        <p:nvSpPr>
          <p:cNvPr id="4" name="Rectangle 3"/>
          <p:cNvSpPr/>
          <p:nvPr/>
        </p:nvSpPr>
        <p:spPr>
          <a:xfrm>
            <a:off x="2544126" y="457200"/>
            <a:ext cx="3749553" cy="923330"/>
          </a:xfrm>
          <a:prstGeom prst="rect">
            <a:avLst/>
          </a:prstGeom>
          <a:noFill/>
        </p:spPr>
        <p:txBody>
          <a:bodyPr wrap="none" lIns="91440" tIns="45720" rIns="91440" bIns="45720">
            <a:spAutoFit/>
          </a:bodyPr>
          <a:lstStyle/>
          <a:p>
            <a:pPr algn="ctr"/>
            <a:r>
              <a:rPr lang="en-US" sz="5400" b="0" cap="none" spc="0" dirty="0">
                <a:ln w="18415" cmpd="sng">
                  <a:solidFill>
                    <a:srgbClr val="FFFFFF"/>
                  </a:solidFill>
                  <a:prstDash val="solid"/>
                </a:ln>
                <a:effectLst>
                  <a:outerShdw blurRad="63500" dir="3600000" algn="tl" rotWithShape="0">
                    <a:srgbClr val="000000">
                      <a:alpha val="70000"/>
                    </a:srgbClr>
                  </a:outerShdw>
                </a:effectLst>
                <a:latin typeface="Broadway" panose="04040905080B02020502" pitchFamily="82" charset="0"/>
              </a:rPr>
              <a:t>WORKING</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0990" y="3352800"/>
            <a:ext cx="4845377" cy="2514600"/>
          </a:xfrm>
          <a:prstGeom prst="rect">
            <a:avLst/>
          </a:prstGeom>
        </p:spPr>
      </p:pic>
    </p:spTree>
    <p:extLst>
      <p:ext uri="{BB962C8B-B14F-4D97-AF65-F5344CB8AC3E}">
        <p14:creationId xmlns:p14="http://schemas.microsoft.com/office/powerpoint/2010/main" val="875891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1000" r="-2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endParaRPr lang="en-US"/>
          </a:p>
        </p:txBody>
      </p:sp>
      <p:sp>
        <p:nvSpPr>
          <p:cNvPr id="3" name="Content Placeholder 2"/>
          <p:cNvSpPr>
            <a:spLocks noGrp="1"/>
          </p:cNvSpPr>
          <p:nvPr>
            <p:ph idx="1"/>
          </p:nvPr>
        </p:nvSpPr>
        <p:spPr>
          <a:xfrm>
            <a:off x="4318000" y="1143000"/>
            <a:ext cx="4572000" cy="4525963"/>
          </a:xfrm>
        </p:spPr>
        <p:txBody>
          <a:bodyPr>
            <a:normAutofit/>
          </a:bodyPr>
          <a:lstStyle/>
          <a:p>
            <a:pPr marL="0" indent="0" algn="ctr">
              <a:buNone/>
            </a:pPr>
            <a:r>
              <a:rPr lang="en-US" sz="2400" i="1" dirty="0">
                <a:solidFill>
                  <a:schemeClr val="bg1"/>
                </a:solidFill>
                <a:latin typeface="Berlin Sans FB" panose="020E0602020502020306" pitchFamily="34" charset="0"/>
              </a:rPr>
              <a:t>Upon choosing admin panel we are then taken to the next page where we are asked for our username and password.</a:t>
            </a:r>
          </a:p>
          <a:p>
            <a:pPr marL="0" indent="0" algn="ctr">
              <a:buNone/>
            </a:pPr>
            <a:r>
              <a:rPr lang="en-US" sz="2400" i="1" dirty="0">
                <a:solidFill>
                  <a:schemeClr val="bg1"/>
                </a:solidFill>
                <a:latin typeface="Berlin Sans FB" panose="020E0602020502020306" pitchFamily="34" charset="0"/>
              </a:rPr>
              <a:t>we can also choose the exit option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3463636"/>
            <a:ext cx="4399588" cy="2474768"/>
          </a:xfrm>
          <a:prstGeom prst="rect">
            <a:avLst/>
          </a:prstGeom>
        </p:spPr>
      </p:pic>
    </p:spTree>
    <p:extLst>
      <p:ext uri="{BB962C8B-B14F-4D97-AF65-F5344CB8AC3E}">
        <p14:creationId xmlns:p14="http://schemas.microsoft.com/office/powerpoint/2010/main" val="2864800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endParaRPr lang="en-US" dirty="0"/>
          </a:p>
        </p:txBody>
      </p:sp>
      <p:sp>
        <p:nvSpPr>
          <p:cNvPr id="7" name="Subtitle 6"/>
          <p:cNvSpPr>
            <a:spLocks noGrp="1"/>
          </p:cNvSpPr>
          <p:nvPr>
            <p:ph type="subTitle" idx="1"/>
          </p:nvPr>
        </p:nvSpPr>
        <p:spPr>
          <a:xfrm>
            <a:off x="4800600" y="5000625"/>
            <a:ext cx="3733800" cy="1066800"/>
          </a:xfrm>
        </p:spPr>
        <p:txBody>
          <a:bodyPr>
            <a:normAutofit fontScale="77500" lnSpcReduction="20000"/>
          </a:bodyPr>
          <a:lstStyle/>
          <a:p>
            <a:r>
              <a:rPr lang="en-US" dirty="0"/>
              <a:t>FOOTBALL INFORMATION AND UPDATES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199" y="1752600"/>
            <a:ext cx="2946400" cy="165735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3733800"/>
            <a:ext cx="2946399" cy="1800225"/>
          </a:xfrm>
          <a:prstGeom prst="rect">
            <a:avLst/>
          </a:prstGeom>
        </p:spPr>
      </p:pic>
      <p:sp>
        <p:nvSpPr>
          <p:cNvPr id="10" name="Rectangle 9"/>
          <p:cNvSpPr/>
          <p:nvPr/>
        </p:nvSpPr>
        <p:spPr>
          <a:xfrm>
            <a:off x="4495800" y="4172247"/>
            <a:ext cx="3897222" cy="923330"/>
          </a:xfrm>
          <a:prstGeom prst="rect">
            <a:avLst/>
          </a:prstGeom>
          <a:noFill/>
        </p:spPr>
        <p:txBody>
          <a:bodyPr wrap="none" lIns="91440" tIns="45720" rIns="91440" bIns="45720">
            <a:spAutoFit/>
          </a:bodyPr>
          <a:lstStyle/>
          <a:p>
            <a:pPr algn="ctr"/>
            <a:r>
              <a:rPr lang="en-US" sz="5400" b="1" i="1" cap="none" spc="0" dirty="0">
                <a:ln w="1905"/>
                <a:effectLst>
                  <a:outerShdw blurRad="38100" dist="38100" dir="2700000" algn="tl">
                    <a:srgbClr val="000000">
                      <a:alpha val="43137"/>
                    </a:srgbClr>
                  </a:outerShdw>
                </a:effectLst>
                <a:latin typeface="Algerian" panose="04020705040A02060702" pitchFamily="82" charset="0"/>
              </a:rPr>
              <a:t>UEFA NEWS</a:t>
            </a:r>
          </a:p>
        </p:txBody>
      </p:sp>
    </p:spTree>
    <p:extLst>
      <p:ext uri="{BB962C8B-B14F-4D97-AF65-F5344CB8AC3E}">
        <p14:creationId xmlns:p14="http://schemas.microsoft.com/office/powerpoint/2010/main" val="94299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1000" r="-21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Content Placeholder 4"/>
          <p:cNvSpPr>
            <a:spLocks noGrp="1"/>
          </p:cNvSpPr>
          <p:nvPr>
            <p:ph idx="1"/>
          </p:nvPr>
        </p:nvSpPr>
        <p:spPr>
          <a:xfrm>
            <a:off x="4076700" y="1219200"/>
            <a:ext cx="4953000" cy="2971800"/>
          </a:xfrm>
        </p:spPr>
        <p:txBody>
          <a:bodyPr>
            <a:noAutofit/>
          </a:bodyPr>
          <a:lstStyle/>
          <a:p>
            <a:pPr marL="0" indent="0" algn="ctr">
              <a:buNone/>
            </a:pPr>
            <a:r>
              <a:rPr lang="en-US" sz="2400" i="1" dirty="0">
                <a:solidFill>
                  <a:schemeClr val="bg1"/>
                </a:solidFill>
                <a:latin typeface="Berlin Sans FB" panose="020E0602020502020306" pitchFamily="34" charset="0"/>
              </a:rPr>
              <a:t>Then the next page opens welcoming the admin to update the information by selecting the competition I.e either Champions league or  Europa league and the </a:t>
            </a:r>
            <a:r>
              <a:rPr lang="en-US" sz="2400" i="1" dirty="0" err="1">
                <a:solidFill>
                  <a:schemeClr val="bg1"/>
                </a:solidFill>
                <a:latin typeface="Berlin Sans FB" panose="020E0602020502020306" pitchFamily="34" charset="0"/>
              </a:rPr>
              <a:t>matchday</a:t>
            </a:r>
            <a:r>
              <a:rPr lang="en-US" sz="2400" i="1" dirty="0">
                <a:solidFill>
                  <a:schemeClr val="bg1"/>
                </a:solidFill>
                <a:latin typeface="Berlin Sans FB" panose="020E0602020502020306" pitchFamily="34" charset="0"/>
              </a:rPr>
              <a:t> .</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9600" y="3793548"/>
            <a:ext cx="4572000" cy="2571750"/>
          </a:xfrm>
          <a:prstGeom prst="rect">
            <a:avLst/>
          </a:prstGeom>
        </p:spPr>
      </p:pic>
    </p:spTree>
    <p:extLst>
      <p:ext uri="{BB962C8B-B14F-4D97-AF65-F5344CB8AC3E}">
        <p14:creationId xmlns:p14="http://schemas.microsoft.com/office/powerpoint/2010/main" val="850578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1000" r="-2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191000" y="1524000"/>
            <a:ext cx="4572000" cy="4602163"/>
          </a:xfrm>
        </p:spPr>
        <p:txBody>
          <a:bodyPr>
            <a:normAutofit/>
          </a:bodyPr>
          <a:lstStyle/>
          <a:p>
            <a:pPr marL="0" indent="0" algn="ctr">
              <a:buNone/>
            </a:pPr>
            <a:r>
              <a:rPr lang="en-US" sz="2400" i="1" dirty="0">
                <a:solidFill>
                  <a:schemeClr val="bg1"/>
                </a:solidFill>
                <a:latin typeface="Berlin Sans FB" panose="020E0602020502020306" pitchFamily="34" charset="0"/>
              </a:rPr>
              <a:t>User then adds the information to be updated i.e both the teams and the result. User then selects whether to add the information or delete it.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9600" y="3657600"/>
            <a:ext cx="4436533" cy="2495550"/>
          </a:xfrm>
          <a:prstGeom prst="rect">
            <a:avLst/>
          </a:prstGeom>
        </p:spPr>
      </p:pic>
    </p:spTree>
    <p:extLst>
      <p:ext uri="{BB962C8B-B14F-4D97-AF65-F5344CB8AC3E}">
        <p14:creationId xmlns:p14="http://schemas.microsoft.com/office/powerpoint/2010/main" val="38018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1000" r="-21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a:xfrm>
            <a:off x="4419600" y="1600201"/>
            <a:ext cx="4419600" cy="2133599"/>
          </a:xfrm>
        </p:spPr>
        <p:txBody>
          <a:bodyPr>
            <a:normAutofit/>
          </a:bodyPr>
          <a:lstStyle/>
          <a:p>
            <a:pPr marL="0" indent="0" algn="ctr">
              <a:buNone/>
            </a:pPr>
            <a:r>
              <a:rPr lang="en-US" sz="2400" i="1" dirty="0">
                <a:solidFill>
                  <a:schemeClr val="bg1"/>
                </a:solidFill>
                <a:latin typeface="Berlin Sans FB" panose="020E0602020502020306" pitchFamily="34" charset="0"/>
              </a:rPr>
              <a:t>After updating a dialogue box appears prompting the user to either continue updating or go back to home page</a:t>
            </a:r>
            <a:r>
              <a:rPr lang="en-US" sz="2400" dirty="0"/>
              <a:t>.</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7200" y="3505200"/>
            <a:ext cx="4572000" cy="2571750"/>
          </a:xfrm>
          <a:prstGeom prst="rect">
            <a:avLst/>
          </a:prstGeom>
        </p:spPr>
      </p:pic>
    </p:spTree>
    <p:extLst>
      <p:ext uri="{BB962C8B-B14F-4D97-AF65-F5344CB8AC3E}">
        <p14:creationId xmlns:p14="http://schemas.microsoft.com/office/powerpoint/2010/main" val="1789606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1000" r="-2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419600" y="762000"/>
            <a:ext cx="4114800" cy="2362200"/>
          </a:xfrm>
        </p:spPr>
        <p:txBody>
          <a:bodyPr>
            <a:normAutofit fontScale="92500"/>
          </a:bodyPr>
          <a:lstStyle/>
          <a:p>
            <a:pPr marL="0" indent="0" algn="ctr">
              <a:buNone/>
            </a:pPr>
            <a:r>
              <a:rPr lang="en-US" sz="2400" i="1" dirty="0">
                <a:solidFill>
                  <a:schemeClr val="bg1"/>
                </a:solidFill>
                <a:latin typeface="Berlin Sans FB" panose="020E0602020502020306" pitchFamily="34" charset="0"/>
              </a:rPr>
              <a:t>After reaching the home page if you pick champions league, next page will open with champions league results of each </a:t>
            </a:r>
            <a:r>
              <a:rPr lang="en-US" sz="2400" i="1" dirty="0" err="1">
                <a:solidFill>
                  <a:schemeClr val="bg1"/>
                </a:solidFill>
                <a:latin typeface="Berlin Sans FB" panose="020E0602020502020306" pitchFamily="34" charset="0"/>
              </a:rPr>
              <a:t>matchday</a:t>
            </a:r>
            <a:r>
              <a:rPr lang="en-US" sz="2400" i="1" dirty="0">
                <a:solidFill>
                  <a:schemeClr val="bg1"/>
                </a:solidFill>
                <a:latin typeface="Berlin Sans FB" panose="020E0602020502020306" pitchFamily="34" charset="0"/>
              </a:rPr>
              <a:t> . You can toggle between the tabs to switch the </a:t>
            </a:r>
            <a:r>
              <a:rPr lang="en-US" sz="2400" i="1" dirty="0" err="1">
                <a:solidFill>
                  <a:schemeClr val="bg1"/>
                </a:solidFill>
                <a:latin typeface="Berlin Sans FB" panose="020E0602020502020306" pitchFamily="34" charset="0"/>
              </a:rPr>
              <a:t>matchday</a:t>
            </a:r>
            <a:r>
              <a:rPr lang="en-US" sz="2400" i="1" dirty="0">
                <a:solidFill>
                  <a:schemeClr val="bg1"/>
                </a:solidFill>
                <a:latin typeface="Berlin Sans FB" panose="020E0602020502020306" pitchFamily="34" charset="0"/>
              </a:rPr>
              <a:t>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400" y="3352800"/>
            <a:ext cx="4842933" cy="2724150"/>
          </a:xfrm>
          <a:prstGeom prst="rect">
            <a:avLst/>
          </a:prstGeom>
        </p:spPr>
      </p:pic>
    </p:spTree>
    <p:extLst>
      <p:ext uri="{BB962C8B-B14F-4D97-AF65-F5344CB8AC3E}">
        <p14:creationId xmlns:p14="http://schemas.microsoft.com/office/powerpoint/2010/main" val="3227101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1000" r="-2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495800" y="1676400"/>
            <a:ext cx="4038600" cy="2057400"/>
          </a:xfrm>
        </p:spPr>
        <p:txBody>
          <a:bodyPr>
            <a:normAutofit/>
          </a:bodyPr>
          <a:lstStyle/>
          <a:p>
            <a:pPr marL="0" indent="0" algn="ctr">
              <a:buNone/>
            </a:pPr>
            <a:r>
              <a:rPr lang="en-US" sz="2400" i="1" dirty="0">
                <a:solidFill>
                  <a:schemeClr val="bg1"/>
                </a:solidFill>
                <a:latin typeface="Berlin Sans FB" panose="020E0602020502020306" pitchFamily="34" charset="0"/>
              </a:rPr>
              <a:t>Similarly one can view Europa league results as well by toggling between the </a:t>
            </a:r>
            <a:r>
              <a:rPr lang="en-US" sz="2400" i="1" dirty="0" err="1">
                <a:solidFill>
                  <a:schemeClr val="bg1"/>
                </a:solidFill>
                <a:latin typeface="Berlin Sans FB" panose="020E0602020502020306" pitchFamily="34" charset="0"/>
              </a:rPr>
              <a:t>matchday</a:t>
            </a:r>
            <a:r>
              <a:rPr lang="en-US" sz="2400" i="1" dirty="0">
                <a:solidFill>
                  <a:schemeClr val="bg1"/>
                </a:solidFill>
                <a:latin typeface="Berlin Sans FB" panose="020E0602020502020306" pitchFamily="34" charset="0"/>
              </a:rPr>
              <a:t> tabs.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8600" y="3581400"/>
            <a:ext cx="4707467" cy="2647950"/>
          </a:xfrm>
          <a:prstGeom prst="rect">
            <a:avLst/>
          </a:prstGeom>
        </p:spPr>
      </p:pic>
    </p:spTree>
    <p:extLst>
      <p:ext uri="{BB962C8B-B14F-4D97-AF65-F5344CB8AC3E}">
        <p14:creationId xmlns:p14="http://schemas.microsoft.com/office/powerpoint/2010/main" val="1415791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5562600" y="3048000"/>
            <a:ext cx="4267200" cy="4754563"/>
          </a:xfrm>
        </p:spPr>
        <p:txBody>
          <a:bodyPr/>
          <a:lstStyle/>
          <a:p>
            <a:r>
              <a:rPr lang="en-US" i="1" dirty="0">
                <a:latin typeface="Bodoni MT" panose="02070603080606020203" pitchFamily="18" charset="0"/>
              </a:rPr>
              <a:t>JavaFX</a:t>
            </a:r>
          </a:p>
          <a:p>
            <a:r>
              <a:rPr lang="en-US" i="1" dirty="0">
                <a:latin typeface="Bodoni MT" panose="02070603080606020203" pitchFamily="18" charset="0"/>
              </a:rPr>
              <a:t>MySQL</a:t>
            </a:r>
          </a:p>
        </p:txBody>
      </p:sp>
      <p:sp>
        <p:nvSpPr>
          <p:cNvPr id="4" name="Rectangle 3"/>
          <p:cNvSpPr/>
          <p:nvPr/>
        </p:nvSpPr>
        <p:spPr>
          <a:xfrm>
            <a:off x="2913320" y="1123522"/>
            <a:ext cx="6230680"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i="1" cap="none" spc="0" dirty="0">
                <a:ln w="11430"/>
                <a:solidFill>
                  <a:schemeClr val="bg1"/>
                </a:solidFill>
                <a:effectLst>
                  <a:outerShdw blurRad="50800" dist="39000" dir="5460000" algn="tl">
                    <a:srgbClr val="000000">
                      <a:alpha val="38000"/>
                    </a:srgbClr>
                  </a:outerShdw>
                </a:effectLst>
                <a:latin typeface="Copperplate Gothic Bold" panose="020E0705020206020404" pitchFamily="34" charset="0"/>
              </a:rPr>
              <a:t>APPLICATIONS USED</a:t>
            </a:r>
          </a:p>
        </p:txBody>
      </p:sp>
    </p:spTree>
    <p:extLst>
      <p:ext uri="{BB962C8B-B14F-4D97-AF65-F5344CB8AC3E}">
        <p14:creationId xmlns:p14="http://schemas.microsoft.com/office/powerpoint/2010/main" val="2481283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394548" y="1676400"/>
            <a:ext cx="4724400" cy="4525963"/>
          </a:xfrm>
        </p:spPr>
        <p:txBody>
          <a:bodyPr>
            <a:normAutofit fontScale="55000" lnSpcReduction="20000"/>
          </a:bodyPr>
          <a:lstStyle/>
          <a:p>
            <a:pPr marL="0" indent="0">
              <a:buNone/>
            </a:pPr>
            <a:r>
              <a:rPr lang="en-US" sz="3600" b="1" u="sng" dirty="0">
                <a:latin typeface="Algerian" panose="04020705040A02060702" pitchFamily="82" charset="0"/>
              </a:rPr>
              <a:t>Windows</a:t>
            </a:r>
          </a:p>
          <a:p>
            <a:pPr marL="0" indent="0">
              <a:buNone/>
            </a:pPr>
            <a:endParaRPr lang="en-US" dirty="0"/>
          </a:p>
          <a:p>
            <a:r>
              <a:rPr lang="en-US" dirty="0">
                <a:latin typeface="Elephant" panose="02020904090505020303" pitchFamily="18" charset="0"/>
              </a:rPr>
              <a:t>Windows 10 (8u51 and above)</a:t>
            </a:r>
          </a:p>
          <a:p>
            <a:r>
              <a:rPr lang="en-US" dirty="0">
                <a:latin typeface="Elephant" panose="02020904090505020303" pitchFamily="18" charset="0"/>
              </a:rPr>
              <a:t>Windows 8.x (Desktop)</a:t>
            </a:r>
          </a:p>
          <a:p>
            <a:r>
              <a:rPr lang="en-US" dirty="0">
                <a:latin typeface="Elephant" panose="02020904090505020303" pitchFamily="18" charset="0"/>
              </a:rPr>
              <a:t>Windows 7 SP1</a:t>
            </a:r>
          </a:p>
          <a:p>
            <a:r>
              <a:rPr lang="en-US" dirty="0">
                <a:latin typeface="Elephant" panose="02020904090505020303" pitchFamily="18" charset="0"/>
              </a:rPr>
              <a:t>Windows Vista SP2</a:t>
            </a:r>
          </a:p>
          <a:p>
            <a:r>
              <a:rPr lang="en-US" dirty="0">
                <a:latin typeface="Elephant" panose="02020904090505020303" pitchFamily="18" charset="0"/>
              </a:rPr>
              <a:t>Windows Server 2008 R2 SP1 (64-bit)</a:t>
            </a:r>
          </a:p>
          <a:p>
            <a:r>
              <a:rPr lang="en-US" dirty="0">
                <a:latin typeface="Elephant" panose="02020904090505020303" pitchFamily="18" charset="0"/>
              </a:rPr>
              <a:t>Windows Server 2012 and 2012 R2 (64-bit)</a:t>
            </a:r>
          </a:p>
          <a:p>
            <a:r>
              <a:rPr lang="en-US" dirty="0">
                <a:latin typeface="Elephant" panose="02020904090505020303" pitchFamily="18" charset="0"/>
              </a:rPr>
              <a:t>Disk space: 124 MB for JRE; 2 MB for Java Update</a:t>
            </a:r>
          </a:p>
          <a:p>
            <a:r>
              <a:rPr lang="en-US" dirty="0">
                <a:latin typeface="Elephant" panose="02020904090505020303" pitchFamily="18" charset="0"/>
              </a:rPr>
              <a:t>Processor: Minimum Pentium 2 266 MHz processor</a:t>
            </a:r>
          </a:p>
          <a:p>
            <a:r>
              <a:rPr lang="en-US" dirty="0">
                <a:latin typeface="Elephant" panose="02020904090505020303" pitchFamily="18" charset="0"/>
              </a:rPr>
              <a:t>Browsers: Internet Explorer 9 and above, Firefox</a:t>
            </a:r>
          </a:p>
          <a:p>
            <a:endParaRPr lang="en-US" dirty="0"/>
          </a:p>
        </p:txBody>
      </p:sp>
      <p:sp>
        <p:nvSpPr>
          <p:cNvPr id="4" name="Rectangle 3"/>
          <p:cNvSpPr/>
          <p:nvPr/>
        </p:nvSpPr>
        <p:spPr>
          <a:xfrm>
            <a:off x="2899775" y="721910"/>
            <a:ext cx="6096000" cy="646331"/>
          </a:xfrm>
          <a:prstGeom prst="rect">
            <a:avLst/>
          </a:prstGeom>
          <a:noFill/>
        </p:spPr>
        <p:txBody>
          <a:bodyPr wrap="square" lIns="91440" tIns="45720" rIns="91440" bIns="45720">
            <a:spAutoFit/>
          </a:bodyPr>
          <a:lstStyle/>
          <a:p>
            <a:pPr algn="ctr"/>
            <a:r>
              <a:rPr lang="en-US" sz="3600" b="1" i="1" dirty="0">
                <a:ln w="18415" cmpd="sng">
                  <a:solidFill>
                    <a:srgbClr val="FFFFFF"/>
                  </a:solidFill>
                  <a:prstDash val="solid"/>
                </a:ln>
                <a:solidFill>
                  <a:srgbClr val="FFFFFF"/>
                </a:solidFill>
                <a:effectLst>
                  <a:outerShdw blurRad="63500" dir="3600000" algn="tl" rotWithShape="0">
                    <a:srgbClr val="000000">
                      <a:alpha val="70000"/>
                    </a:srgbClr>
                  </a:outerShdw>
                </a:effectLst>
              </a:rPr>
              <a:t>HARDWARE REQUIREMENTS</a:t>
            </a:r>
            <a:endParaRPr lang="en-US" sz="3600" b="1" i="1"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707769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
            <a:ext cx="8229600" cy="1143000"/>
          </a:xfrm>
        </p:spPr>
        <p:txBody>
          <a:bodyPr/>
          <a:lstStyle/>
          <a:p>
            <a:endParaRPr lang="en-US"/>
          </a:p>
        </p:txBody>
      </p:sp>
      <p:sp>
        <p:nvSpPr>
          <p:cNvPr id="3" name="Content Placeholder 2"/>
          <p:cNvSpPr>
            <a:spLocks noGrp="1"/>
          </p:cNvSpPr>
          <p:nvPr>
            <p:ph idx="1"/>
          </p:nvPr>
        </p:nvSpPr>
        <p:spPr>
          <a:xfrm>
            <a:off x="4419600" y="914400"/>
            <a:ext cx="4572000" cy="5715000"/>
          </a:xfrm>
        </p:spPr>
        <p:txBody>
          <a:bodyPr>
            <a:normAutofit fontScale="62500" lnSpcReduction="20000"/>
          </a:bodyPr>
          <a:lstStyle/>
          <a:p>
            <a:pPr marL="0" indent="0">
              <a:buNone/>
            </a:pPr>
            <a:r>
              <a:rPr lang="en-US" b="1" u="sng" dirty="0">
                <a:latin typeface="Algerian" panose="04020705040A02060702" pitchFamily="82" charset="0"/>
              </a:rPr>
              <a:t>Linux</a:t>
            </a:r>
          </a:p>
          <a:p>
            <a:pPr marL="0" indent="0">
              <a:buNone/>
            </a:pPr>
            <a:endParaRPr lang="en-US" dirty="0">
              <a:latin typeface="Algerian" panose="04020705040A02060702" pitchFamily="82" charset="0"/>
            </a:endParaRPr>
          </a:p>
          <a:p>
            <a:r>
              <a:rPr lang="en-US" dirty="0">
                <a:latin typeface="Baskerville Old Face" panose="02020602080505020303" pitchFamily="18" charset="0"/>
                <a:cs typeface="Aparajita" panose="020B0604020202020204" pitchFamily="34" charset="0"/>
              </a:rPr>
              <a:t>Oracle Linux 5.5+1</a:t>
            </a:r>
          </a:p>
          <a:p>
            <a:r>
              <a:rPr lang="en-US" dirty="0">
                <a:latin typeface="Baskerville Old Face" panose="02020602080505020303" pitchFamily="18" charset="0"/>
                <a:cs typeface="Aparajita" panose="020B0604020202020204" pitchFamily="34" charset="0"/>
              </a:rPr>
              <a:t>Oracle Linux 6.x (32-bit), 6.x (64-bit)2</a:t>
            </a:r>
          </a:p>
          <a:p>
            <a:r>
              <a:rPr lang="en-US" dirty="0">
                <a:latin typeface="Baskerville Old Face" panose="02020602080505020303" pitchFamily="18" charset="0"/>
                <a:cs typeface="Aparajita" panose="020B0604020202020204" pitchFamily="34" charset="0"/>
              </a:rPr>
              <a:t>Oracle Linux 7.x (64-bit)2 (8u20 and above)</a:t>
            </a:r>
          </a:p>
          <a:p>
            <a:r>
              <a:rPr lang="en-US" dirty="0">
                <a:latin typeface="Baskerville Old Face" panose="02020602080505020303" pitchFamily="18" charset="0"/>
                <a:cs typeface="Aparajita" panose="020B0604020202020204" pitchFamily="34" charset="0"/>
              </a:rPr>
              <a:t>Red Hat Enterprise Linux 5.5+1, 6.x (32-bit), 6.x (64-bit)2</a:t>
            </a:r>
          </a:p>
          <a:p>
            <a:r>
              <a:rPr lang="en-US" dirty="0">
                <a:latin typeface="Baskerville Old Face" panose="02020602080505020303" pitchFamily="18" charset="0"/>
                <a:cs typeface="Aparajita" panose="020B0604020202020204" pitchFamily="34" charset="0"/>
              </a:rPr>
              <a:t>Red Hat Enterprise Linux 7.x (64-bit)2 (8u20 and above)</a:t>
            </a:r>
          </a:p>
          <a:p>
            <a:r>
              <a:rPr lang="en-US" dirty="0" err="1">
                <a:latin typeface="Baskerville Old Face" panose="02020602080505020303" pitchFamily="18" charset="0"/>
                <a:cs typeface="Aparajita" panose="020B0604020202020204" pitchFamily="34" charset="0"/>
              </a:rPr>
              <a:t>Suse</a:t>
            </a:r>
            <a:r>
              <a:rPr lang="en-US" dirty="0">
                <a:latin typeface="Baskerville Old Face" panose="02020602080505020303" pitchFamily="18" charset="0"/>
                <a:cs typeface="Aparajita" panose="020B0604020202020204" pitchFamily="34" charset="0"/>
              </a:rPr>
              <a:t> Linux Enterprise Server 10 SP2+, 11.x</a:t>
            </a:r>
          </a:p>
          <a:p>
            <a:r>
              <a:rPr lang="en-US" dirty="0" err="1">
                <a:latin typeface="Baskerville Old Face" panose="02020602080505020303" pitchFamily="18" charset="0"/>
                <a:cs typeface="Aparajita" panose="020B0604020202020204" pitchFamily="34" charset="0"/>
              </a:rPr>
              <a:t>Suse</a:t>
            </a:r>
            <a:r>
              <a:rPr lang="en-US" dirty="0">
                <a:latin typeface="Baskerville Old Face" panose="02020602080505020303" pitchFamily="18" charset="0"/>
                <a:cs typeface="Aparajita" panose="020B0604020202020204" pitchFamily="34" charset="0"/>
              </a:rPr>
              <a:t> Linux Enterprise Server 12.x (64-bit)2 (8u31 and above)</a:t>
            </a:r>
          </a:p>
          <a:p>
            <a:r>
              <a:rPr lang="en-US" dirty="0">
                <a:latin typeface="Baskerville Old Face" panose="02020602080505020303" pitchFamily="18" charset="0"/>
                <a:cs typeface="Aparajita" panose="020B0604020202020204" pitchFamily="34" charset="0"/>
              </a:rPr>
              <a:t>Ubuntu Linux 12.04 LTS, 13.x</a:t>
            </a:r>
          </a:p>
          <a:p>
            <a:r>
              <a:rPr lang="en-US" dirty="0">
                <a:latin typeface="Baskerville Old Face" panose="02020602080505020303" pitchFamily="18" charset="0"/>
                <a:cs typeface="Aparajita" panose="020B0604020202020204" pitchFamily="34" charset="0"/>
              </a:rPr>
              <a:t>Ubuntu Linux 14.x (8u25 and above)</a:t>
            </a:r>
          </a:p>
          <a:p>
            <a:r>
              <a:rPr lang="en-US" dirty="0">
                <a:latin typeface="Baskerville Old Face" panose="02020602080505020303" pitchFamily="18" charset="0"/>
                <a:cs typeface="Aparajita" panose="020B0604020202020204" pitchFamily="34" charset="0"/>
              </a:rPr>
              <a:t>Ubuntu Linux 15.04 (8u45 and above)</a:t>
            </a:r>
          </a:p>
          <a:p>
            <a:r>
              <a:rPr lang="en-US" dirty="0">
                <a:latin typeface="Baskerville Old Face" panose="02020602080505020303" pitchFamily="18" charset="0"/>
                <a:cs typeface="Aparajita" panose="020B0604020202020204" pitchFamily="34" charset="0"/>
              </a:rPr>
              <a:t>Ubuntu Linux 15.10 (8u65 and above</a:t>
            </a:r>
            <a:r>
              <a:rPr lang="en-US" dirty="0">
                <a:latin typeface="Baskerville Old Face" panose="02020602080505020303" pitchFamily="18" charset="0"/>
              </a:rPr>
              <a:t>)</a:t>
            </a:r>
          </a:p>
        </p:txBody>
      </p:sp>
    </p:spTree>
    <p:extLst>
      <p:ext uri="{BB962C8B-B14F-4D97-AF65-F5344CB8AC3E}">
        <p14:creationId xmlns:p14="http://schemas.microsoft.com/office/powerpoint/2010/main" val="2622491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457416" y="1905000"/>
            <a:ext cx="4660488" cy="4572000"/>
          </a:xfrm>
        </p:spPr>
        <p:txBody>
          <a:bodyPr>
            <a:normAutofit fontScale="77500" lnSpcReduction="20000"/>
          </a:bodyPr>
          <a:lstStyle/>
          <a:p>
            <a:pPr marL="0" indent="0">
              <a:buNone/>
            </a:pPr>
            <a:r>
              <a:rPr lang="en-IN" dirty="0">
                <a:latin typeface="Bodoni MT" panose="02070603080606020203" pitchFamily="18" charset="0"/>
              </a:rPr>
              <a:t>UEFA NEWS is a Java project for 4</a:t>
            </a:r>
            <a:r>
              <a:rPr lang="en-IN" baseline="30000" dirty="0">
                <a:latin typeface="Bodoni MT" panose="02070603080606020203" pitchFamily="18" charset="0"/>
              </a:rPr>
              <a:t>th</a:t>
            </a:r>
            <a:r>
              <a:rPr lang="en-IN" dirty="0">
                <a:latin typeface="Bodoni MT" panose="02070603080606020203" pitchFamily="18" charset="0"/>
              </a:rPr>
              <a:t> semester where we use JavaFX and MySQL to create an application for various football fans to keep them informed and updated on the current proceedings of the worlds biggest club competitions the UEFA Champions League and UEFA Europa League. The huge database also allows offline access as well as huge collection of matches to choose your results from.</a:t>
            </a:r>
            <a:endParaRPr lang="en-US" dirty="0">
              <a:latin typeface="Bodoni MT" panose="02070603080606020203" pitchFamily="18" charset="0"/>
            </a:endParaRPr>
          </a:p>
          <a:p>
            <a:endParaRPr lang="en-US" dirty="0"/>
          </a:p>
        </p:txBody>
      </p:sp>
      <p:sp>
        <p:nvSpPr>
          <p:cNvPr id="5" name="Rectangle 4"/>
          <p:cNvSpPr/>
          <p:nvPr/>
        </p:nvSpPr>
        <p:spPr>
          <a:xfrm>
            <a:off x="3138076" y="777658"/>
            <a:ext cx="5808065" cy="923330"/>
          </a:xfrm>
          <a:prstGeom prst="rect">
            <a:avLst/>
          </a:prstGeom>
          <a:noFill/>
        </p:spPr>
        <p:txBody>
          <a:bodyPr wrap="none" lIns="91440" tIns="45720" rIns="91440" bIns="45720">
            <a:spAutoFit/>
          </a:bodyPr>
          <a:lstStyle/>
          <a:p>
            <a:pPr algn="ctr"/>
            <a:r>
              <a:rPr lang="en-US" sz="5400" b="0" i="1" cap="none" spc="0" dirty="0">
                <a:ln w="18415" cmpd="sng">
                  <a:solidFill>
                    <a:srgbClr val="FFFFFF"/>
                  </a:solidFill>
                  <a:prstDash val="solid"/>
                </a:ln>
                <a:solidFill>
                  <a:srgbClr val="FFFFFF"/>
                </a:solidFill>
                <a:effectLst>
                  <a:outerShdw blurRad="63500" dir="3600000" algn="tl" rotWithShape="0">
                    <a:srgbClr val="000000">
                      <a:alpha val="70000"/>
                    </a:srgbClr>
                  </a:outerShdw>
                </a:effectLst>
              </a:rPr>
              <a:t>PROJECT SUMMARY</a:t>
            </a:r>
            <a:endParaRPr lang="en-US" sz="5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103767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315691" y="1828800"/>
            <a:ext cx="4800600" cy="5715000"/>
          </a:xfrm>
        </p:spPr>
        <p:txBody>
          <a:bodyPr>
            <a:normAutofit fontScale="70000" lnSpcReduction="20000"/>
          </a:bodyPr>
          <a:lstStyle/>
          <a:p>
            <a:pPr marL="0" indent="0">
              <a:buNone/>
            </a:pPr>
            <a:r>
              <a:rPr lang="en-US" dirty="0">
                <a:latin typeface="Bodoni MT" panose="02070603080606020203" pitchFamily="18" charset="0"/>
              </a:rPr>
              <a:t>1. The aim of our project is to </a:t>
            </a:r>
            <a:r>
              <a:rPr lang="en-IN" dirty="0">
                <a:latin typeface="Bodoni MT" panose="02070603080606020203" pitchFamily="18" charset="0"/>
              </a:rPr>
              <a:t>make every football fan in India aware of the happenings in European football</a:t>
            </a:r>
            <a:r>
              <a:rPr lang="en-US" dirty="0">
                <a:latin typeface="Bodoni MT" panose="02070603080606020203" pitchFamily="18" charset="0"/>
              </a:rPr>
              <a:t>. </a:t>
            </a:r>
          </a:p>
          <a:p>
            <a:pPr marL="0" indent="0">
              <a:buNone/>
            </a:pPr>
            <a:r>
              <a:rPr lang="en-US" dirty="0">
                <a:latin typeface="Bodoni MT" panose="02070603080606020203" pitchFamily="18" charset="0"/>
              </a:rPr>
              <a:t>2.</a:t>
            </a:r>
            <a:r>
              <a:rPr lang="en-IN" dirty="0">
                <a:latin typeface="Bodoni MT" panose="02070603080606020203" pitchFamily="18" charset="0"/>
              </a:rPr>
              <a:t> We want every football fan to have a sound knowledge of European competitions despite being in India </a:t>
            </a:r>
            <a:r>
              <a:rPr lang="en-US" dirty="0">
                <a:latin typeface="Bodoni MT" panose="02070603080606020203" pitchFamily="18" charset="0"/>
              </a:rPr>
              <a:t>.</a:t>
            </a:r>
          </a:p>
          <a:p>
            <a:pPr marL="0" indent="0">
              <a:buNone/>
            </a:pPr>
            <a:r>
              <a:rPr lang="en-IN" dirty="0">
                <a:latin typeface="Bodoni MT" panose="02070603080606020203" pitchFamily="18" charset="0"/>
              </a:rPr>
              <a:t>3. We want to eliminate all the difficulties faced by Indian fans and provide them with the news as soon as possible.  </a:t>
            </a:r>
            <a:endParaRPr lang="en-US" dirty="0">
              <a:latin typeface="Bodoni MT" panose="02070603080606020203" pitchFamily="18" charset="0"/>
            </a:endParaRPr>
          </a:p>
          <a:p>
            <a:pPr marL="0" indent="0">
              <a:buNone/>
            </a:pPr>
            <a:r>
              <a:rPr lang="en-US" dirty="0">
                <a:latin typeface="Bodoni MT" panose="02070603080606020203" pitchFamily="18" charset="0"/>
              </a:rPr>
              <a:t>4. Through this project we were able to explore deeper which resulted in a greater understanding for each one of us and were able to achieve our target.</a:t>
            </a:r>
          </a:p>
          <a:p>
            <a:endParaRPr lang="en-US" dirty="0">
              <a:latin typeface="Bodoni MT" panose="02070603080606020203" pitchFamily="18" charset="0"/>
            </a:endParaRPr>
          </a:p>
        </p:txBody>
      </p:sp>
      <p:sp>
        <p:nvSpPr>
          <p:cNvPr id="4" name="Rectangle 3"/>
          <p:cNvSpPr/>
          <p:nvPr/>
        </p:nvSpPr>
        <p:spPr>
          <a:xfrm>
            <a:off x="6498884" y="761999"/>
            <a:ext cx="184731" cy="830997"/>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endParaRPr lang="en-US" sz="4800" b="1" i="1" cap="none" spc="150" dirty="0">
              <a:ln w="11430"/>
              <a:solidFill>
                <a:srgbClr val="F8F8F8"/>
              </a:solidFill>
              <a:effectLst>
                <a:outerShdw blurRad="25400" algn="tl" rotWithShape="0">
                  <a:srgbClr val="000000">
                    <a:alpha val="43000"/>
                  </a:srgbClr>
                </a:outerShdw>
              </a:effectLst>
              <a:latin typeface="Copperplate Gothic Bold" panose="020E0705020206020404" pitchFamily="34" charset="0"/>
            </a:endParaRPr>
          </a:p>
        </p:txBody>
      </p:sp>
      <p:sp>
        <p:nvSpPr>
          <p:cNvPr id="5" name="Rectangle 4"/>
          <p:cNvSpPr/>
          <p:nvPr/>
        </p:nvSpPr>
        <p:spPr>
          <a:xfrm>
            <a:off x="3505200" y="609600"/>
            <a:ext cx="5500801" cy="923330"/>
          </a:xfrm>
          <a:prstGeom prst="rect">
            <a:avLst/>
          </a:prstGeom>
          <a:noFill/>
        </p:spPr>
        <p:txBody>
          <a:bodyPr wrap="none" lIns="91440" tIns="45720" rIns="91440" bIns="45720">
            <a:spAutoFit/>
          </a:bodyPr>
          <a:lstStyle/>
          <a:p>
            <a:pPr algn="ctr"/>
            <a:r>
              <a:rPr lang="en-US" sz="5400" b="0" i="1"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opperplate Gothic Bold" panose="020E0705020206020404" pitchFamily="34" charset="0"/>
              </a:rPr>
              <a:t>CONCLUSION</a:t>
            </a:r>
            <a:endParaRPr lang="en-US" sz="5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568986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dirty="0"/>
          </a:p>
        </p:txBody>
      </p:sp>
      <p:sp>
        <p:nvSpPr>
          <p:cNvPr id="8" name="Content Placeholder 7"/>
          <p:cNvSpPr>
            <a:spLocks noGrp="1"/>
          </p:cNvSpPr>
          <p:nvPr>
            <p:ph idx="1"/>
          </p:nvPr>
        </p:nvSpPr>
        <p:spPr>
          <a:xfrm>
            <a:off x="4953000" y="1452264"/>
            <a:ext cx="3733800" cy="4719935"/>
          </a:xfrm>
        </p:spPr>
        <p:txBody>
          <a:bodyPr>
            <a:normAutofit fontScale="77500" lnSpcReduction="20000"/>
          </a:bodyPr>
          <a:lstStyle/>
          <a:p>
            <a:pPr marL="0" indent="0">
              <a:buNone/>
            </a:pPr>
            <a:r>
              <a:rPr lang="en-IN" dirty="0"/>
              <a:t>For a football fan in India it is difficult to keep up with the European football competitions. With such a tight fixture schedule and so many matches happening together and mostly after midnight it is almost impossible to know everything that’s going on and that’s where our “ football news application” comes into play.</a:t>
            </a:r>
            <a:endParaRPr lang="en-US" dirty="0"/>
          </a:p>
          <a:p>
            <a:endParaRPr lang="en-US" dirty="0"/>
          </a:p>
        </p:txBody>
      </p:sp>
      <p:sp>
        <p:nvSpPr>
          <p:cNvPr id="9" name="Rectangle 8"/>
          <p:cNvSpPr/>
          <p:nvPr/>
        </p:nvSpPr>
        <p:spPr>
          <a:xfrm>
            <a:off x="2552700" y="381000"/>
            <a:ext cx="3886200"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5400" b="1" cap="none" spc="0" dirty="0">
                <a:ln/>
                <a:solidFill>
                  <a:schemeClr val="accent3"/>
                </a:solidFill>
                <a:effectLst/>
              </a:rPr>
              <a:t>ABSTRACT</a:t>
            </a:r>
          </a:p>
        </p:txBody>
      </p:sp>
    </p:spTree>
    <p:extLst>
      <p:ext uri="{BB962C8B-B14F-4D97-AF65-F5344CB8AC3E}">
        <p14:creationId xmlns:p14="http://schemas.microsoft.com/office/powerpoint/2010/main" val="306854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1000" r="-2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828988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419600" y="1447801"/>
            <a:ext cx="4267200" cy="4419600"/>
          </a:xfrm>
        </p:spPr>
        <p:txBody>
          <a:bodyPr>
            <a:normAutofit fontScale="55000" lnSpcReduction="20000"/>
          </a:bodyPr>
          <a:lstStyle/>
          <a:p>
            <a:pPr marL="0" indent="0">
              <a:buNone/>
            </a:pPr>
            <a:r>
              <a:rPr lang="en-IN" dirty="0"/>
              <a:t>Our application will have the following features:</a:t>
            </a:r>
            <a:endParaRPr lang="en-US" dirty="0"/>
          </a:p>
          <a:p>
            <a:pPr lvl="0"/>
            <a:r>
              <a:rPr lang="en-IN" dirty="0"/>
              <a:t>It will consist of an admin panel where by entering your login credentials you will be able to update the latest </a:t>
            </a:r>
            <a:r>
              <a:rPr lang="en-IN" dirty="0" err="1"/>
              <a:t>matchday</a:t>
            </a:r>
            <a:r>
              <a:rPr lang="en-IN" dirty="0"/>
              <a:t> info.</a:t>
            </a:r>
            <a:endParaRPr lang="en-US" dirty="0"/>
          </a:p>
          <a:p>
            <a:pPr lvl="0"/>
            <a:r>
              <a:rPr lang="en-IN" dirty="0"/>
              <a:t>It will also consist of a </a:t>
            </a:r>
            <a:r>
              <a:rPr lang="en-IN" dirty="0" err="1"/>
              <a:t>europa</a:t>
            </a:r>
            <a:r>
              <a:rPr lang="en-IN" dirty="0"/>
              <a:t> league category where you will be displayed all the matches as per the </a:t>
            </a:r>
            <a:r>
              <a:rPr lang="en-IN" dirty="0" err="1"/>
              <a:t>matchdays</a:t>
            </a:r>
            <a:r>
              <a:rPr lang="en-IN" dirty="0"/>
              <a:t> and their respective </a:t>
            </a:r>
            <a:r>
              <a:rPr lang="en-IN" dirty="0" err="1"/>
              <a:t>scorelines</a:t>
            </a:r>
            <a:r>
              <a:rPr lang="en-IN" dirty="0"/>
              <a:t> along with the goal scorers.</a:t>
            </a:r>
            <a:endParaRPr lang="en-US" dirty="0"/>
          </a:p>
          <a:p>
            <a:pPr lvl="0"/>
            <a:r>
              <a:rPr lang="en-IN" dirty="0"/>
              <a:t>And finally it consists of a champions league category where you will be displayed all the matches as per the </a:t>
            </a:r>
            <a:r>
              <a:rPr lang="en-IN" dirty="0" err="1"/>
              <a:t>matchdays</a:t>
            </a:r>
            <a:r>
              <a:rPr lang="en-IN" dirty="0"/>
              <a:t> and their respective </a:t>
            </a:r>
            <a:r>
              <a:rPr lang="en-IN" dirty="0" err="1"/>
              <a:t>scorelines</a:t>
            </a:r>
            <a:r>
              <a:rPr lang="en-IN" dirty="0"/>
              <a:t> along with the goal scorers.</a:t>
            </a:r>
            <a:endParaRPr lang="en-US" dirty="0"/>
          </a:p>
          <a:p>
            <a:endParaRPr lang="en-US" dirty="0"/>
          </a:p>
        </p:txBody>
      </p:sp>
      <p:sp>
        <p:nvSpPr>
          <p:cNvPr id="4" name="Rectangle 3"/>
          <p:cNvSpPr/>
          <p:nvPr/>
        </p:nvSpPr>
        <p:spPr>
          <a:xfrm>
            <a:off x="2971800" y="381000"/>
            <a:ext cx="3040833" cy="923330"/>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5400" b="1" cap="none" spc="0" dirty="0">
                <a:ln/>
                <a:solidFill>
                  <a:schemeClr val="accent3"/>
                </a:solidFill>
                <a:effectLst/>
              </a:rPr>
              <a:t>FEATURES</a:t>
            </a:r>
          </a:p>
        </p:txBody>
      </p:sp>
    </p:spTree>
    <p:extLst>
      <p:ext uri="{BB962C8B-B14F-4D97-AF65-F5344CB8AC3E}">
        <p14:creationId xmlns:p14="http://schemas.microsoft.com/office/powerpoint/2010/main" val="2513484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267200" y="1447800"/>
            <a:ext cx="4419600" cy="4419599"/>
          </a:xfrm>
        </p:spPr>
        <p:txBody>
          <a:bodyPr>
            <a:normAutofit fontScale="77500" lnSpcReduction="20000"/>
          </a:bodyPr>
          <a:lstStyle/>
          <a:p>
            <a:pPr lvl="0"/>
            <a:r>
              <a:rPr lang="en-US" dirty="0"/>
              <a:t>To enable user to </a:t>
            </a:r>
            <a:r>
              <a:rPr lang="en-IN" dirty="0"/>
              <a:t>keep track of their favourite teams.</a:t>
            </a:r>
            <a:endParaRPr lang="en-US" dirty="0"/>
          </a:p>
          <a:p>
            <a:pPr lvl="0"/>
            <a:r>
              <a:rPr lang="en-US" dirty="0"/>
              <a:t>To help the user to </a:t>
            </a:r>
            <a:r>
              <a:rPr lang="en-IN" dirty="0"/>
              <a:t>know all the goal scorers</a:t>
            </a:r>
            <a:r>
              <a:rPr lang="en-US" dirty="0"/>
              <a:t>.</a:t>
            </a:r>
          </a:p>
          <a:p>
            <a:pPr lvl="0"/>
            <a:r>
              <a:rPr lang="en-US" dirty="0"/>
              <a:t>To enable</a:t>
            </a:r>
            <a:r>
              <a:rPr lang="en-IN" dirty="0"/>
              <a:t> the admins to update the news anytime</a:t>
            </a:r>
            <a:r>
              <a:rPr lang="en-US" dirty="0"/>
              <a:t>.</a:t>
            </a:r>
          </a:p>
          <a:p>
            <a:pPr lvl="0"/>
            <a:r>
              <a:rPr lang="en-IN" dirty="0"/>
              <a:t>User will be able to know about all the biggest matches in Europe</a:t>
            </a:r>
            <a:r>
              <a:rPr lang="en-US" dirty="0"/>
              <a:t>.</a:t>
            </a:r>
          </a:p>
          <a:p>
            <a:pPr lvl="0"/>
            <a:r>
              <a:rPr lang="en-US" dirty="0"/>
              <a:t>To pre-plan </a:t>
            </a:r>
            <a:r>
              <a:rPr lang="en-IN" dirty="0"/>
              <a:t>their activities accordingly to watch the match after seeing the schedule on our application</a:t>
            </a:r>
            <a:r>
              <a:rPr lang="en-US" dirty="0"/>
              <a:t>.</a:t>
            </a:r>
          </a:p>
          <a:p>
            <a:endParaRPr lang="en-US" dirty="0"/>
          </a:p>
        </p:txBody>
      </p:sp>
      <p:sp>
        <p:nvSpPr>
          <p:cNvPr id="5" name="Rectangle 4"/>
          <p:cNvSpPr/>
          <p:nvPr/>
        </p:nvSpPr>
        <p:spPr>
          <a:xfrm>
            <a:off x="2825058" y="381000"/>
            <a:ext cx="3563156" cy="923330"/>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5400" b="1" cap="none" spc="0" dirty="0">
                <a:ln/>
                <a:solidFill>
                  <a:schemeClr val="accent3"/>
                </a:solidFill>
                <a:effectLst/>
              </a:rPr>
              <a:t>OBJECTIVES</a:t>
            </a:r>
          </a:p>
        </p:txBody>
      </p:sp>
    </p:spTree>
    <p:extLst>
      <p:ext uri="{BB962C8B-B14F-4D97-AF65-F5344CB8AC3E}">
        <p14:creationId xmlns:p14="http://schemas.microsoft.com/office/powerpoint/2010/main" val="1235574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436434" y="1752600"/>
            <a:ext cx="4250366" cy="4373563"/>
          </a:xfrm>
        </p:spPr>
        <p:txBody>
          <a:bodyPr>
            <a:normAutofit fontScale="92500" lnSpcReduction="20000"/>
          </a:bodyPr>
          <a:lstStyle/>
          <a:p>
            <a:pPr marL="0" indent="0">
              <a:buNone/>
            </a:pPr>
            <a:r>
              <a:rPr lang="en-IN" dirty="0"/>
              <a:t>It is hard to keep up with European football I.e UEFA Competitions for everyone as there are a lot of matches going on at a time and mostly after the midnight in I.S.T. This is a huge problem for the football fans who seek reliable information at the earliest. </a:t>
            </a:r>
            <a:endParaRPr lang="en-US" dirty="0"/>
          </a:p>
          <a:p>
            <a:pPr marL="0" indent="0">
              <a:buNone/>
            </a:pPr>
            <a:endParaRPr lang="en-US" dirty="0"/>
          </a:p>
          <a:p>
            <a:endParaRPr lang="en-US" dirty="0"/>
          </a:p>
        </p:txBody>
      </p:sp>
      <p:sp>
        <p:nvSpPr>
          <p:cNvPr id="4" name="Rectangle 3"/>
          <p:cNvSpPr/>
          <p:nvPr/>
        </p:nvSpPr>
        <p:spPr>
          <a:xfrm>
            <a:off x="1143000" y="381000"/>
            <a:ext cx="6586868" cy="923330"/>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5400" b="1" dirty="0">
                <a:ln/>
                <a:solidFill>
                  <a:schemeClr val="accent3"/>
                </a:solidFill>
              </a:rPr>
              <a:t>PROBLEM STATEMENT</a:t>
            </a:r>
            <a:endParaRPr lang="en-US" sz="5400" b="1" cap="none" spc="0" dirty="0">
              <a:ln/>
              <a:solidFill>
                <a:schemeClr val="accent3"/>
              </a:solidFill>
              <a:effectLst/>
            </a:endParaRPr>
          </a:p>
        </p:txBody>
      </p:sp>
    </p:spTree>
    <p:extLst>
      <p:ext uri="{BB962C8B-B14F-4D97-AF65-F5344CB8AC3E}">
        <p14:creationId xmlns:p14="http://schemas.microsoft.com/office/powerpoint/2010/main" val="3223413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343400" y="1219200"/>
            <a:ext cx="4419600" cy="4373563"/>
          </a:xfrm>
        </p:spPr>
        <p:txBody>
          <a:bodyPr>
            <a:normAutofit fontScale="92500" lnSpcReduction="20000"/>
          </a:bodyPr>
          <a:lstStyle/>
          <a:p>
            <a:pPr marL="0" indent="0">
              <a:buNone/>
            </a:pPr>
            <a:r>
              <a:rPr lang="en-IN" dirty="0"/>
              <a:t>Lots of matches happen and have happened so to keep track becomes difficult and to get information in a sorted and a proper manner also becomes increasingly difficult if specially the matches have already been played that is information on past matches.</a:t>
            </a:r>
            <a:endParaRPr lang="en-US" dirty="0"/>
          </a:p>
          <a:p>
            <a:endParaRPr lang="en-US" dirty="0"/>
          </a:p>
        </p:txBody>
      </p:sp>
    </p:spTree>
    <p:extLst>
      <p:ext uri="{BB962C8B-B14F-4D97-AF65-F5344CB8AC3E}">
        <p14:creationId xmlns:p14="http://schemas.microsoft.com/office/powerpoint/2010/main" val="3634259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267200" y="1447800"/>
            <a:ext cx="4419600" cy="4678363"/>
          </a:xfrm>
        </p:spPr>
        <p:txBody>
          <a:bodyPr>
            <a:normAutofit fontScale="62500" lnSpcReduction="20000"/>
          </a:bodyPr>
          <a:lstStyle/>
          <a:p>
            <a:pPr marL="0" indent="0">
              <a:buNone/>
            </a:pPr>
            <a:r>
              <a:rPr lang="en-IN" dirty="0"/>
              <a:t>The motivation behind the research was that for a football fan in India it is difficult to keep up with the European football competitions. With such a tight fixture schedule and so many matches happening together and mostly after midnight it is almost impossible to know everything that’s going on and that’s where our “ football news application” ‘UEFA News’ comes into play.</a:t>
            </a:r>
            <a:endParaRPr lang="en-US" dirty="0"/>
          </a:p>
          <a:p>
            <a:pPr marL="0" indent="0">
              <a:buNone/>
            </a:pPr>
            <a:r>
              <a:rPr lang="en-IN" dirty="0"/>
              <a:t> </a:t>
            </a:r>
            <a:r>
              <a:rPr lang="en-US" dirty="0"/>
              <a:t>This application will be a huge help to all the football fans in India as they will be able to keep track of all the football matches going on and track their </a:t>
            </a:r>
            <a:r>
              <a:rPr lang="en-US" dirty="0" err="1"/>
              <a:t>favourite</a:t>
            </a:r>
            <a:r>
              <a:rPr lang="en-US" dirty="0"/>
              <a:t> teams performances as well as other teams. </a:t>
            </a:r>
          </a:p>
        </p:txBody>
      </p:sp>
      <p:sp>
        <p:nvSpPr>
          <p:cNvPr id="4" name="Rectangle 3"/>
          <p:cNvSpPr/>
          <p:nvPr/>
        </p:nvSpPr>
        <p:spPr>
          <a:xfrm>
            <a:off x="1143000" y="381000"/>
            <a:ext cx="7105022" cy="923330"/>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5400" b="1" cap="none" spc="0" dirty="0">
                <a:ln/>
                <a:solidFill>
                  <a:schemeClr val="accent3"/>
                </a:solidFill>
                <a:effectLst/>
              </a:rPr>
              <a:t>RESEARCH MOTIVATION</a:t>
            </a:r>
          </a:p>
        </p:txBody>
      </p:sp>
    </p:spTree>
    <p:extLst>
      <p:ext uri="{BB962C8B-B14F-4D97-AF65-F5344CB8AC3E}">
        <p14:creationId xmlns:p14="http://schemas.microsoft.com/office/powerpoint/2010/main" val="3227394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3505200" y="1828800"/>
            <a:ext cx="5638800" cy="4602163"/>
          </a:xfrm>
        </p:spPr>
        <p:txBody>
          <a:bodyPr>
            <a:normAutofit fontScale="70000" lnSpcReduction="20000"/>
          </a:bodyPr>
          <a:lstStyle/>
          <a:p>
            <a:pPr marL="0" indent="0">
              <a:buNone/>
            </a:pPr>
            <a:r>
              <a:rPr lang="en-IN" b="1" dirty="0">
                <a:solidFill>
                  <a:schemeClr val="bg1"/>
                </a:solidFill>
              </a:rPr>
              <a:t>There are many applications of the project :</a:t>
            </a:r>
            <a:endParaRPr lang="en-US" b="1" dirty="0">
              <a:solidFill>
                <a:schemeClr val="bg1"/>
              </a:solidFill>
            </a:endParaRPr>
          </a:p>
          <a:p>
            <a:pPr lvl="0"/>
            <a:r>
              <a:rPr lang="en-IN" b="1" dirty="0">
                <a:solidFill>
                  <a:schemeClr val="bg1"/>
                </a:solidFill>
              </a:rPr>
              <a:t>Through this app every football fan in India can become aware of the happenings in European football.</a:t>
            </a:r>
            <a:endParaRPr lang="en-US" b="1" dirty="0">
              <a:solidFill>
                <a:schemeClr val="bg1"/>
              </a:solidFill>
            </a:endParaRPr>
          </a:p>
          <a:p>
            <a:pPr lvl="0"/>
            <a:r>
              <a:rPr lang="en-IN" b="1" dirty="0">
                <a:solidFill>
                  <a:schemeClr val="bg1"/>
                </a:solidFill>
              </a:rPr>
              <a:t>Every football fan will have a sound knowledge of European competitions despite being in India.</a:t>
            </a:r>
            <a:endParaRPr lang="en-US" b="1" dirty="0">
              <a:solidFill>
                <a:schemeClr val="bg1"/>
              </a:solidFill>
            </a:endParaRPr>
          </a:p>
          <a:p>
            <a:pPr lvl="0"/>
            <a:r>
              <a:rPr lang="en-IN" b="1" dirty="0">
                <a:solidFill>
                  <a:schemeClr val="bg1"/>
                </a:solidFill>
              </a:rPr>
              <a:t>The latest news I.e match information will be provided as soon as possible.</a:t>
            </a:r>
            <a:endParaRPr lang="en-US" b="1" dirty="0">
              <a:solidFill>
                <a:schemeClr val="bg1"/>
              </a:solidFill>
            </a:endParaRPr>
          </a:p>
          <a:p>
            <a:pPr lvl="0"/>
            <a:r>
              <a:rPr lang="en-IN" b="1" dirty="0">
                <a:solidFill>
                  <a:schemeClr val="bg1"/>
                </a:solidFill>
              </a:rPr>
              <a:t>Offline availability .</a:t>
            </a:r>
            <a:endParaRPr lang="en-US" b="1" dirty="0">
              <a:solidFill>
                <a:schemeClr val="bg1"/>
              </a:solidFill>
            </a:endParaRPr>
          </a:p>
          <a:p>
            <a:pPr lvl="0"/>
            <a:r>
              <a:rPr lang="en-IN" b="1" dirty="0">
                <a:solidFill>
                  <a:schemeClr val="bg1"/>
                </a:solidFill>
              </a:rPr>
              <a:t>Huge database containing past as well as present match information facilitates large amount of </a:t>
            </a:r>
            <a:r>
              <a:rPr lang="en-IN" b="1" dirty="0" err="1">
                <a:solidFill>
                  <a:schemeClr val="bg1"/>
                </a:solidFill>
              </a:rPr>
              <a:t>matchdays</a:t>
            </a:r>
            <a:r>
              <a:rPr lang="en-IN" b="1" dirty="0">
                <a:solidFill>
                  <a:schemeClr val="bg1"/>
                </a:solidFill>
              </a:rPr>
              <a:t> to choose from.</a:t>
            </a:r>
            <a:endParaRPr lang="en-US" b="1" dirty="0">
              <a:solidFill>
                <a:schemeClr val="bg1"/>
              </a:solidFill>
            </a:endParaRPr>
          </a:p>
          <a:p>
            <a:endParaRPr lang="en-US" b="1" dirty="0">
              <a:solidFill>
                <a:srgbClr val="FF0000"/>
              </a:solidFill>
            </a:endParaRPr>
          </a:p>
        </p:txBody>
      </p:sp>
      <p:sp>
        <p:nvSpPr>
          <p:cNvPr id="4" name="Rectangle 3"/>
          <p:cNvSpPr/>
          <p:nvPr/>
        </p:nvSpPr>
        <p:spPr>
          <a:xfrm>
            <a:off x="2667000" y="381000"/>
            <a:ext cx="6006965"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i="1" cap="none" spc="0" dirty="0">
                <a:ln w="11430"/>
                <a:solidFill>
                  <a:srgbClr val="C00000"/>
                </a:solidFill>
                <a:effectLst>
                  <a:outerShdw blurRad="50800" dist="39000" dir="5460000" algn="tl">
                    <a:srgbClr val="000000">
                      <a:alpha val="38000"/>
                    </a:srgbClr>
                  </a:outerShdw>
                </a:effectLst>
                <a:latin typeface="Copperplate Gothic Bold" panose="020E0705020206020404" pitchFamily="34" charset="0"/>
              </a:rPr>
              <a:t>APPLICATIONS</a:t>
            </a:r>
          </a:p>
        </p:txBody>
      </p:sp>
    </p:spTree>
    <p:extLst>
      <p:ext uri="{BB962C8B-B14F-4D97-AF65-F5344CB8AC3E}">
        <p14:creationId xmlns:p14="http://schemas.microsoft.com/office/powerpoint/2010/main" val="162452861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718</TotalTime>
  <Words>1389</Words>
  <Application>Microsoft Office PowerPoint</Application>
  <PresentationFormat>On-screen Show (4:3)</PresentationFormat>
  <Paragraphs>103</Paragraphs>
  <Slides>30</Slides>
  <Notes>0</Notes>
  <HiddenSlides>0</HiddenSlides>
  <MMClips>0</MMClips>
  <ScaleCrop>false</ScaleCrop>
  <HeadingPairs>
    <vt:vector size="4" baseType="variant">
      <vt:variant>
        <vt:lpstr>Theme</vt:lpstr>
      </vt:variant>
      <vt:variant>
        <vt:i4>2</vt:i4>
      </vt:variant>
      <vt:variant>
        <vt:lpstr>Slide Titles</vt:lpstr>
      </vt:variant>
      <vt:variant>
        <vt:i4>30</vt:i4>
      </vt:variant>
    </vt:vector>
  </HeadingPairs>
  <TitlesOfParts>
    <vt:vector size="32" baseType="lpstr">
      <vt:lpstr>Office Theme</vt:lpstr>
      <vt:lpstr>Equity</vt:lpstr>
      <vt:lpstr>SUBMITTED TO : DR. MOHAN BA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Subha Agrawal</dc:creator>
  <cp:lastModifiedBy>Unknown User</cp:lastModifiedBy>
  <cp:revision>43</cp:revision>
  <dcterms:created xsi:type="dcterms:W3CDTF">2020-04-07T10:37:23Z</dcterms:created>
  <dcterms:modified xsi:type="dcterms:W3CDTF">2020-04-14T03:49:29Z</dcterms:modified>
</cp:coreProperties>
</file>